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4" r:id="rId6"/>
    <p:sldId id="261" r:id="rId7"/>
    <p:sldId id="265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mes Tamás" initials="NT" lastIdx="1" clrIdx="0">
    <p:extLst>
      <p:ext uri="{19B8F6BF-5375-455C-9EA6-DF929625EA0E}">
        <p15:presenceInfo xmlns:p15="http://schemas.microsoft.com/office/powerpoint/2012/main" userId="S::nemtom94@mailbox.unideb.hu::0fe1755e-83cc-4658-a5b5-cf874673e32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C5DE"/>
    <a:srgbClr val="6079C1"/>
    <a:srgbClr val="E7ECF5"/>
    <a:srgbClr val="03090C"/>
    <a:srgbClr val="98BDD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Világos stílus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Világos stílus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Világos stílus 2 – 1. jelölőszín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180" autoAdjust="0"/>
  </p:normalViewPr>
  <p:slideViewPr>
    <p:cSldViewPr snapToGrid="0">
      <p:cViewPr varScale="1">
        <p:scale>
          <a:sx n="99" d="100"/>
          <a:sy n="99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8977FE-BAE6-4D06-B4C5-B84600691C07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9932FE-A190-4830-BCD7-F09C1388805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35618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Ez a technikai egy döntési táblát épít fel, amelynek az oszlopai adják meg a definiálandó teszteseteket, ezért döntési tábla (decision </a:t>
            </a:r>
            <a:r>
              <a:rPr lang="hu-HU" dirty="0" err="1"/>
              <a:t>table</a:t>
            </a:r>
            <a:r>
              <a:rPr lang="hu-HU" dirty="0"/>
              <a:t>) technikának is nevezik.</a:t>
            </a:r>
          </a:p>
          <a:p>
            <a:endParaRPr lang="hu-HU" dirty="0"/>
          </a:p>
          <a:p>
            <a:r>
              <a:rPr lang="hu-HU" dirty="0"/>
              <a:t>A módszer alapgondolata az, hogy a specifikáció gyakran olyan formában írja le a rendszer által megvalósítandó üzleti folyamatokat, hogy az egyes tevékenységeknek milyen bemeneti feltételei vannak. Az előző két módszer nem vizsgálja a bementi feltételek kombinációit.</a:t>
            </a:r>
          </a:p>
          <a:p>
            <a:endParaRPr lang="hu-HU" dirty="0"/>
          </a:p>
          <a:p>
            <a:r>
              <a:rPr lang="hu-HU" dirty="0"/>
              <a:t>A bemeneti feltétel (ok) lehet például:</a:t>
            </a:r>
          </a:p>
          <a:p>
            <a:pPr marL="228600" indent="-228600">
              <a:buFont typeface="+mj-lt"/>
              <a:buAutoNum type="arabicPeriod"/>
            </a:pPr>
            <a:r>
              <a:rPr lang="hu-HU" dirty="0"/>
              <a:t>egy input adat valamilyen értékére vonatkozó előírás,</a:t>
            </a:r>
          </a:p>
          <a:p>
            <a:pPr marL="228600" indent="-228600">
              <a:buFont typeface="+mj-lt"/>
              <a:buAutoNum type="arabicPeriod"/>
            </a:pPr>
            <a:r>
              <a:rPr lang="hu-HU" dirty="0"/>
              <a:t>input adatok egy ekvivalencia osztálya,</a:t>
            </a:r>
          </a:p>
          <a:p>
            <a:pPr marL="228600" indent="-228600">
              <a:buFont typeface="+mj-lt"/>
              <a:buAutoNum type="arabicPeriod"/>
            </a:pPr>
            <a:r>
              <a:rPr lang="hu-HU" dirty="0"/>
              <a:t>valamilyen felhasználói akció vagy egyéb esemény bekövetkezése stb.</a:t>
            </a:r>
          </a:p>
          <a:p>
            <a:endParaRPr lang="hu-HU" dirty="0"/>
          </a:p>
          <a:p>
            <a:r>
              <a:rPr lang="hu-HU" dirty="0"/>
              <a:t>A kimeneti feltétel (hatás) megmondja, hogy az okok egy kombinációjára a rendszernek milyen állapotot kell elérnie.</a:t>
            </a:r>
          </a:p>
          <a:p>
            <a:endParaRPr lang="hu-HU" dirty="0"/>
          </a:p>
          <a:p>
            <a:r>
              <a:rPr lang="hu-HU" dirty="0"/>
              <a:t>A bementi és kimenti feltételekhez logikai érték rendelhető. (Teljesül-e: igen-nem). Ez a megközelítés a rendszert egy logikai hálózatnak tekinti, ahol a lehetséges bemenetekhez a specifikáció által megadott szükséges kimeneteket rendeljük hozzá. Ennek a logikai hálózatnak az igazságtáblája egy döntési táblázatban ábrázolható. A táblázat soraiban az okokat és a hatásokat soroljuk fel, a cellákban pedig azok logikai értéke található. A táblázat minden egyes oszlopa egy megvalósítandó teszt esetet definiál.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9932FE-A190-4830-BCD7-F09C13888052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949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9932FE-A190-4830-BCD7-F09C13888052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87878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9932FE-A190-4830-BCD7-F09C13888052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777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9932FE-A190-4830-BCD7-F09C13888052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33575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táblázatban az Igaz – Hamis logikai értékek mellett megjelenik a – jel is, amelynek kétféle jelentése lehet:</a:t>
            </a:r>
          </a:p>
          <a:p>
            <a:pPr>
              <a:buFont typeface="+mj-lt"/>
              <a:buAutoNum type="arabicPeriod"/>
            </a:pPr>
            <a:r>
              <a:rPr lang="hu-HU" dirty="0"/>
              <a:t>a bemeneti feltételt a többi feltétel adott állapota kizárja (mint az O2 sorban),</a:t>
            </a:r>
          </a:p>
          <a:p>
            <a:pPr>
              <a:buFont typeface="+mj-lt"/>
              <a:buAutoNum type="arabicPeriod"/>
            </a:pPr>
            <a:r>
              <a:rPr lang="hu-HU" dirty="0"/>
              <a:t>a kimeneti feltétel a többi feltétel adott állapota mellett független a bemeneti feltétel állapotától (mint az O3 sorban).</a:t>
            </a:r>
          </a:p>
          <a:p>
            <a:endParaRPr lang="hu-HU" dirty="0"/>
          </a:p>
          <a:p>
            <a:r>
              <a:rPr lang="hu-HU" dirty="0"/>
              <a:t>Ez a jelölés (amely egyfajta háromértékű logikát használ) csökkenti az oszlopok (és ezzel a szükséges tesztesetek) számát.</a:t>
            </a:r>
          </a:p>
          <a:p>
            <a:r>
              <a:rPr lang="hu-HU" dirty="0"/>
              <a:t>Ha a döntési táblát egy logikai hálózat igazságtáblázatának tekintjük, a bementi feltételek összes lehetséges kombinációit tartalmaznia kellene. Ezek száma, tehát a döntési tábla oszlopainak a száma igen nagy lehet. A teszt tervezés számára hasznos döntési táblában az oszlopos számát csökkentheti:</a:t>
            </a:r>
          </a:p>
          <a:p>
            <a:pPr>
              <a:buFont typeface="+mj-lt"/>
              <a:buAutoNum type="arabicPeriod"/>
            </a:pPr>
            <a:r>
              <a:rPr lang="hu-HU" dirty="0"/>
              <a:t>a példában is alkalmazott „háromértékű logika” használata,</a:t>
            </a:r>
          </a:p>
          <a:p>
            <a:pPr>
              <a:buFont typeface="+mj-lt"/>
              <a:buAutoNum type="arabicPeriod"/>
            </a:pPr>
            <a:r>
              <a:rPr lang="hu-HU" dirty="0"/>
              <a:t>az a tény, hogy a specifikáció szerint egyes bemeneti feltételek egymást kizárhatják,</a:t>
            </a:r>
          </a:p>
          <a:p>
            <a:pPr>
              <a:buFont typeface="+mj-lt"/>
              <a:buAutoNum type="arabicPeriod"/>
            </a:pPr>
            <a:r>
              <a:rPr lang="hu-HU" dirty="0"/>
              <a:t>nem minden lehetséges bemeneti feltétel kombinációhoz tartozik hatás.</a:t>
            </a:r>
          </a:p>
          <a:p>
            <a:r>
              <a:rPr lang="hu-HU" dirty="0"/>
              <a:t>A teljes döntési táblától megkülönböztetve az így kapott táblázatot szűkített döntési táblázatnak (limited </a:t>
            </a:r>
            <a:r>
              <a:rPr lang="hu-HU" dirty="0" err="1"/>
              <a:t>entry</a:t>
            </a:r>
            <a:r>
              <a:rPr lang="hu-HU" dirty="0"/>
              <a:t> decision </a:t>
            </a:r>
            <a:r>
              <a:rPr lang="hu-HU" dirty="0" err="1"/>
              <a:t>table</a:t>
            </a:r>
            <a:r>
              <a:rPr lang="hu-HU" dirty="0"/>
              <a:t>) nevezzük.</a:t>
            </a:r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9932FE-A190-4830-BCD7-F09C13888052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31960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táblázatban az Igaz – Hamis logikai értékek mellett megjelenik a – jel is, amelynek kétféle jelentése lehet:</a:t>
            </a:r>
          </a:p>
          <a:p>
            <a:pPr>
              <a:buFont typeface="+mj-lt"/>
              <a:buAutoNum type="arabicPeriod"/>
            </a:pPr>
            <a:r>
              <a:rPr lang="hu-HU" dirty="0"/>
              <a:t>a bemeneti feltételt a többi feltétel adott állapota kizárja (mint az O2 sorban),</a:t>
            </a:r>
          </a:p>
          <a:p>
            <a:pPr>
              <a:buFont typeface="+mj-lt"/>
              <a:buAutoNum type="arabicPeriod"/>
            </a:pPr>
            <a:r>
              <a:rPr lang="hu-HU" dirty="0"/>
              <a:t>a kimeneti feltétel a többi feltétel adott állapota mellett független a bemeneti feltétel állapotától (mint az O3 sorban).</a:t>
            </a:r>
          </a:p>
          <a:p>
            <a:endParaRPr lang="hu-HU" dirty="0"/>
          </a:p>
          <a:p>
            <a:r>
              <a:rPr lang="hu-HU" dirty="0"/>
              <a:t>Ez a jelölés (amely egyfajta háromértékű logikát használ) csökkenti az oszlopok (és ezzel a szükséges tesztesetek) számát.</a:t>
            </a:r>
          </a:p>
          <a:p>
            <a:r>
              <a:rPr lang="hu-HU" dirty="0"/>
              <a:t>Ha a döntési táblát egy logikai hálózat igazságtáblázatának tekintjük, a bementi feltételek összes lehetséges kombinációit tartalmaznia kellene. Ezek száma, tehát a döntési tábla oszlopainak a száma igen nagy lehet. A teszt tervezés számára hasznos döntési táblában az oszlopos számát csökkentheti:</a:t>
            </a:r>
          </a:p>
          <a:p>
            <a:pPr>
              <a:buFont typeface="+mj-lt"/>
              <a:buAutoNum type="arabicPeriod"/>
            </a:pPr>
            <a:r>
              <a:rPr lang="hu-HU" dirty="0"/>
              <a:t>a példában is alkalmazott „háromértékű logika” használata,</a:t>
            </a:r>
          </a:p>
          <a:p>
            <a:pPr>
              <a:buFont typeface="+mj-lt"/>
              <a:buAutoNum type="arabicPeriod"/>
            </a:pPr>
            <a:r>
              <a:rPr lang="hu-HU" dirty="0"/>
              <a:t>az a tény, hogy a specifikáció szerint egyes bemeneti feltételek egymást kizárhatják,</a:t>
            </a:r>
          </a:p>
          <a:p>
            <a:pPr>
              <a:buFont typeface="+mj-lt"/>
              <a:buAutoNum type="arabicPeriod"/>
            </a:pPr>
            <a:r>
              <a:rPr lang="hu-HU" dirty="0"/>
              <a:t>nem minden lehetséges bemeneti feltétel kombinációhoz tartozik hatás.</a:t>
            </a:r>
          </a:p>
          <a:p>
            <a:r>
              <a:rPr lang="hu-HU" dirty="0"/>
              <a:t>A teljes döntési táblától megkülönböztetve az így kapott táblázatot szűkített döntési táblázatnak (limited </a:t>
            </a:r>
            <a:r>
              <a:rPr lang="hu-HU" dirty="0" err="1"/>
              <a:t>entry</a:t>
            </a:r>
            <a:r>
              <a:rPr lang="hu-HU" dirty="0"/>
              <a:t> decision </a:t>
            </a:r>
            <a:r>
              <a:rPr lang="hu-HU" dirty="0" err="1"/>
              <a:t>table</a:t>
            </a:r>
            <a:r>
              <a:rPr lang="hu-HU" dirty="0"/>
              <a:t>) nevezzük.</a:t>
            </a:r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9932FE-A190-4830-BCD7-F09C13888052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55858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Ez a technika azon alapul, hogy automatikusan, véletlenszerűen állítunk elő bemeneti adatokat, és ezekkel futtatjuk a tesztelendő modult. Bár ennek a módszernek a hibafeltáró képessége is véletlenszerűnek tűnik, számos szempont szól az alkalmazása mellett:</a:t>
            </a:r>
          </a:p>
          <a:p>
            <a:endParaRPr lang="hu-HU" dirty="0"/>
          </a:p>
          <a:p>
            <a:r>
              <a:rPr lang="hu-HU" dirty="0"/>
              <a:t>…</a:t>
            </a:r>
          </a:p>
          <a:p>
            <a:endParaRPr lang="hu-HU" dirty="0"/>
          </a:p>
          <a:p>
            <a:r>
              <a:rPr lang="hu-HU" dirty="0"/>
              <a:t>A véletlenszerű teszt generálás esetén sajátos problémaként jelenik meg a kimenetek ellenőrzése. Mivel ez automatizálást feltételező módszer, az elvárt kimentek előállítása és azoknak a teszt eredményekkel való összehasonlítása is automatizáltan kell történjen.</a:t>
            </a:r>
          </a:p>
          <a:p>
            <a:endParaRPr lang="hu-HU" dirty="0"/>
          </a:p>
          <a:p>
            <a:r>
              <a:rPr lang="hu-HU" dirty="0"/>
              <a:t>Az is felmerülhet, hogy nem is vizsgáljuk a kimenetek helyességét, ehelyett a rendszer viselkedésére helyezzük a hangsúlyt, és csak arról akarunk meggyőződni, hogy a folyamatos működés során nem lépnek fel váratlan események.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9932FE-A190-4830-BCD7-F09C13888052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06553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mai fejlesztési projektekben a specifikáció gyakran használt eszköze a használati eset (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case</a:t>
            </a:r>
            <a:r>
              <a:rPr lang="hu-HU" dirty="0"/>
              <a:t>) modell felépítése. Ilyen esetekben a teszt tervezés vezérfonalát a használati eset modell elemei alkotják, sőt, a teszteseteket is leírhatjuk használati esetekkel.</a:t>
            </a:r>
          </a:p>
          <a:p>
            <a:endParaRPr lang="hu-HU" dirty="0"/>
          </a:p>
          <a:p>
            <a:r>
              <a:rPr lang="hu-HU" dirty="0"/>
              <a:t>Ebben az esetben a használati esetek és a tesztesetek összerendelése hasznos eszköz lehet annak eldöntésére, ellenőrzésére, hogy hol tartunk a tesztelési folyamatban.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9932FE-A190-4830-BCD7-F09C13888052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02772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534224-8C73-451F-AC5B-321E672FAA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7FD21B8-E29C-4E18-AE64-0E16E2A97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F57DFB5-0850-4C34-93EC-6C1576FD1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ACF1B72-B1D4-462B-B6BF-E7B02D058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4BA4B1E-786B-403C-BAFD-1140D1400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5699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19E6D8-4905-4ADF-B208-2A3DD4C0D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3081DB8-7204-4EAD-883B-1970F189B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5515A3B-2B34-4BD3-BB0F-9F22C35A1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9CE7436-B140-4106-82F0-55FDA576C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4B93592-7F61-4922-8345-025C93C1D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1209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66A2B686-38EA-4AD9-AE68-E4873E9974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EEECFF8-9AA0-49E7-891A-B8D34D544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F31F50B-0E3F-4261-BFE0-CAF185C03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24E754F-7EC0-43E0-BDD5-C63E1C846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D2850C8-6D7B-4D6A-BE0C-F4133287C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78266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4905D13-5B37-46BF-ADA8-6156C0AD2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7ECF5"/>
                </a:solidFill>
              </a:defRPr>
            </a:lvl1pPr>
          </a:lstStyle>
          <a:p>
            <a:r>
              <a:rPr lang="hu-HU" dirty="0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2BA35A8-9D4B-4709-8EE7-C201E7C6E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6079C1"/>
                </a:solidFill>
              </a:defRPr>
            </a:lvl1pPr>
            <a:lvl2pPr>
              <a:defRPr>
                <a:solidFill>
                  <a:srgbClr val="6079C1"/>
                </a:solidFill>
              </a:defRPr>
            </a:lvl2pPr>
            <a:lvl3pPr>
              <a:defRPr>
                <a:solidFill>
                  <a:srgbClr val="6079C1"/>
                </a:solidFill>
              </a:defRPr>
            </a:lvl3pPr>
            <a:lvl4pPr>
              <a:defRPr>
                <a:solidFill>
                  <a:srgbClr val="6079C1"/>
                </a:solidFill>
              </a:defRPr>
            </a:lvl4pPr>
            <a:lvl5pPr>
              <a:defRPr>
                <a:solidFill>
                  <a:srgbClr val="6079C1"/>
                </a:solidFill>
              </a:defRPr>
            </a:lvl5pPr>
          </a:lstStyle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83D7DC6-4DCB-43FD-81ED-9E461B6BA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6C7573F-E1DB-48BE-83F6-FBC448813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E7E4B4F-371C-41C8-BFE3-5536249B7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19049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17003D7-7168-494C-9E6C-2346E7F03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51A6E56-FDFF-42C3-9B0D-934DB68F9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EBAB4EF-3BC1-419B-86E6-15A0CDA76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53A3A0D-7188-4E81-9987-F688079CC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56369D7-1A1F-4274-8768-2859A6870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85534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BB5E190-284D-4460-B69E-1AF6AA08F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52073AF-BA74-4C3E-A54E-D25FABB44A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B7FA4D5-EA73-4927-A454-89F5B73810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C3436F9-2C30-4D4B-8AF5-2C69C2ACD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C35809C1-FC37-4E03-A5FA-F6EE839B0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5311C09-797B-4165-A994-69BD41E3E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25321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49B8D2-6D1B-4FEE-B419-D8AFE7B7B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E5EB914-4855-486A-B638-973C30451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55A5687E-DF8A-435F-A81D-B5B4AB1D8F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17BB3B96-1700-485E-9710-8D49C191C1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9B743F94-0440-44D3-8E93-8946A5BFD1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9EA4DEDC-59D4-408E-9415-D136514BC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C8D01CCA-B05E-4370-B94A-F4F226B08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1A4742C1-F22E-4AD7-9443-03139EBC8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41806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A402C3-E308-4BDB-81CB-0E4799C3A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C7DEBC6-DA3F-42AC-8312-6BFE07A4B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3582E4A-2A54-4D90-8377-4635834AB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47D171D-5D91-457C-8227-23DCBDC95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0753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D8043C30-1AE6-4D37-9D77-7A74EEB0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2B5619A-E6DB-4057-89D2-CBA03F4D2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39926D93-E75B-4EA3-937E-F43A722B4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207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9EE044-A480-4072-8E51-D73ED020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5CA7C99-E727-48FB-9D9F-1423BB4D5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3C4DCCB-42A2-460A-9A43-C09C1D6080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9567B44-11A9-4665-B3D8-A8FDD3866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0897023-5F2C-4A09-8605-9C7CF2978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2AF8B35-B689-4140-A77B-C72A941F8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53289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7463B7-FBB8-41ED-9F44-767109488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CD757EDF-337C-400E-9642-9F62DB6778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6A77F14-490E-4F53-9D84-502889A1F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2E9CE9A-48B0-460C-B9C0-4ACD9CBB9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C94FFB5F-F760-4BB1-9B75-61A601448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65C6933-709C-4EAD-A4F8-0521404E7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45427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9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87231512-A8A8-4506-875D-436AE58E1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78570FE-F6BB-44D3-870D-274F96FE8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C411480-5FD1-4A81-8C83-A9B4015ED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D7E1D-629E-4405-A895-CF4CDFC299EF}" type="datetimeFigureOut">
              <a:rPr lang="hu-HU" smtClean="0"/>
              <a:t>2021. 02. 19.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1963457-E3EF-4E5D-A1D8-3DD902F343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86C3BE4-3B2D-4ACF-AAE6-8274C32D8F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09EBFD-F2DE-4C6B-9FFC-ACF80AC6324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58372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E7ECF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6079C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6079C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6079C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079C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079C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imgres?imgurl=https%3A%2F%2Fmiro.medium.com%2Fmax%2F3200%2F1*2nH54ejAhAweTYxNoGGH1Q.jpeg&amp;imgrefurl=https%3A%2F%2Fmedium.com%2F%40rashmisandarekha%2Ffitting-in-regression-testing-by-a-monkey-strengthening-testing-practices-d0eb844980a&amp;tbnid=PMb2SMoli5GKOM&amp;vet=10CAMQxiAoAGoXChMI4NW3lMH47gIVAAAAAB0AAAAAEAc..i&amp;docid=JQEMaxC_VERskM&amp;w=1600&amp;h=900&amp;itg=1&amp;q=monkey%20test&amp;client=firefox-b-d&amp;ved=0CAMQxiAoAGoXChMI4NW3lMH47gIVAAAAAB0AAAAAEAc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ó 5">
            <a:extLst>
              <a:ext uri="{FF2B5EF4-FFF2-40B4-BE49-F238E27FC236}">
                <a16:creationId xmlns:a16="http://schemas.microsoft.com/office/drawing/2014/main" id="{DCAEBB92-C47C-4FB7-8F0D-25CD0F2A2E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AE3B11D-9C62-4B1C-BE24-6044ADABE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094" y="0"/>
            <a:ext cx="12195044" cy="6858000"/>
          </a:xfrm>
          <a:solidFill>
            <a:srgbClr val="000000">
              <a:alpha val="50196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hu-HU" sz="8800" dirty="0">
                <a:solidFill>
                  <a:srgbClr val="FFFFFF"/>
                </a:solidFill>
              </a:rPr>
              <a:t>Szoftvertesztelés IV.</a:t>
            </a:r>
          </a:p>
        </p:txBody>
      </p:sp>
    </p:spTree>
    <p:extLst>
      <p:ext uri="{BB962C8B-B14F-4D97-AF65-F5344CB8AC3E}">
        <p14:creationId xmlns:p14="http://schemas.microsoft.com/office/powerpoint/2010/main" val="265011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6FBC630-A694-4A98-8307-CE8A9BFFE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751FEE8-3205-41A8-A48B-5E4225167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44072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A2018F3-86F0-49B9-ADFA-7ACA8A0CE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rgbClr val="E7ECF5"/>
                </a:solidFill>
              </a:rPr>
              <a:t> Ok-hatás analízis (</a:t>
            </a:r>
            <a:r>
              <a:rPr lang="hu-HU" dirty="0" err="1">
                <a:solidFill>
                  <a:srgbClr val="E7ECF5"/>
                </a:solidFill>
              </a:rPr>
              <a:t>Cause-effect</a:t>
            </a:r>
            <a:r>
              <a:rPr lang="hu-HU" dirty="0">
                <a:solidFill>
                  <a:srgbClr val="E7ECF5"/>
                </a:solidFill>
              </a:rPr>
              <a:t> </a:t>
            </a:r>
            <a:r>
              <a:rPr lang="hu-HU" dirty="0" err="1">
                <a:solidFill>
                  <a:srgbClr val="E7ECF5"/>
                </a:solidFill>
              </a:rPr>
              <a:t>analysis</a:t>
            </a:r>
            <a:r>
              <a:rPr lang="hu-HU" dirty="0">
                <a:solidFill>
                  <a:srgbClr val="E7ECF5"/>
                </a:solidFill>
              </a:rPr>
              <a:t>)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1E5B8D1-DC63-4B18-81A8-7D52ABAA6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u-HU" dirty="0"/>
              <a:t>döntési tábla (</a:t>
            </a:r>
            <a:r>
              <a:rPr lang="hu-HU" b="1" dirty="0">
                <a:solidFill>
                  <a:srgbClr val="A5C5DE"/>
                </a:solidFill>
              </a:rPr>
              <a:t>decision </a:t>
            </a:r>
            <a:r>
              <a:rPr lang="hu-HU" b="1" dirty="0" err="1">
                <a:solidFill>
                  <a:srgbClr val="A5C5DE"/>
                </a:solidFill>
              </a:rPr>
              <a:t>table</a:t>
            </a:r>
            <a:r>
              <a:rPr lang="hu-HU" dirty="0"/>
              <a:t>) technikának is nevezik</a:t>
            </a:r>
          </a:p>
          <a:p>
            <a:r>
              <a:rPr lang="hu-HU" dirty="0">
                <a:solidFill>
                  <a:srgbClr val="6079C1"/>
                </a:solidFill>
              </a:rPr>
              <a:t>a specifikáció gyakran olyan formában írja le a folyamatokat, hogy az egyes tevékenységeknek milyen bemeneti feltételei vannak</a:t>
            </a:r>
          </a:p>
          <a:p>
            <a:r>
              <a:rPr lang="hu-HU" dirty="0"/>
              <a:t>A bemeneti feltétel (</a:t>
            </a:r>
            <a:r>
              <a:rPr lang="hu-HU" b="1" dirty="0">
                <a:solidFill>
                  <a:srgbClr val="A5C5DE"/>
                </a:solidFill>
              </a:rPr>
              <a:t>ok</a:t>
            </a:r>
            <a:r>
              <a:rPr lang="hu-HU" dirty="0"/>
              <a:t>) lehet például:</a:t>
            </a:r>
          </a:p>
          <a:p>
            <a:pPr marL="914400" lvl="1" indent="-457200">
              <a:buFont typeface="+mj-lt"/>
              <a:buAutoNum type="arabicPeriod"/>
            </a:pPr>
            <a:r>
              <a:rPr lang="hu-HU" dirty="0"/>
              <a:t>egy input adat valamilyen értékére vonatkozó előírás,</a:t>
            </a:r>
          </a:p>
          <a:p>
            <a:pPr marL="971550" lvl="1" indent="-514350">
              <a:buFont typeface="+mj-lt"/>
              <a:buAutoNum type="arabicPeriod"/>
            </a:pPr>
            <a:r>
              <a:rPr lang="hu-HU" dirty="0"/>
              <a:t>input adatok egy ekvivalencia osztálya,</a:t>
            </a:r>
          </a:p>
          <a:p>
            <a:pPr marL="971550" lvl="1" indent="-514350">
              <a:buFont typeface="+mj-lt"/>
              <a:buAutoNum type="arabicPeriod"/>
            </a:pPr>
            <a:r>
              <a:rPr lang="hu-HU" dirty="0"/>
              <a:t>valamilyen felhasználói akció vagy egyéb esemény bekövetkezése stb.</a:t>
            </a:r>
          </a:p>
          <a:p>
            <a:r>
              <a:rPr lang="hu-HU" dirty="0"/>
              <a:t>A kimeneti feltétel (</a:t>
            </a:r>
            <a:r>
              <a:rPr lang="hu-HU" b="1" dirty="0">
                <a:solidFill>
                  <a:srgbClr val="A5C5DE"/>
                </a:solidFill>
              </a:rPr>
              <a:t>hatás</a:t>
            </a:r>
            <a:r>
              <a:rPr lang="hu-HU" dirty="0"/>
              <a:t>) megmondja, hogy az okok egy kombinációjára a rendszernek milyen állapotot kell elérnie.</a:t>
            </a:r>
          </a:p>
          <a:p>
            <a:r>
              <a:rPr lang="hu-HU" dirty="0"/>
              <a:t>A bementi és kimenti feltételekhez logikai érték rendelhető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4764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54B7D0-D035-4C37-B43D-DA9AD2ADB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171" y="1088571"/>
            <a:ext cx="10671629" cy="1632631"/>
          </a:xfrm>
        </p:spPr>
        <p:txBody>
          <a:bodyPr/>
          <a:lstStyle/>
          <a:p>
            <a:r>
              <a:rPr lang="hu-HU" dirty="0"/>
              <a:t> Ok-hatás analízis - Példa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AB186C0-B759-4683-84E4-659FF74F1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5200"/>
            <a:ext cx="10515600" cy="2177143"/>
          </a:xfrm>
        </p:spPr>
        <p:txBody>
          <a:bodyPr anchor="t"/>
          <a:lstStyle/>
          <a:p>
            <a:pPr marL="0" indent="0">
              <a:buNone/>
            </a:pPr>
            <a:r>
              <a:rPr lang="hu-HU" dirty="0"/>
              <a:t>Egy áruház pontgyűjtő kártyát bocsát ki. Minden vásárló, akinek van ilyen kártyája, minden vásárlása során dönthet, hogy 5% kedvezményt kér a számla összegéből, vagy a kártyán lévő pontjait növeli meg. Az a vásárló, akinek nincs ilyen kártyája, szintén megkaphatja az 5% kedvezményt, ha 50.000 Ft felett vásárol.</a:t>
            </a:r>
          </a:p>
        </p:txBody>
      </p:sp>
    </p:spTree>
    <p:extLst>
      <p:ext uri="{BB962C8B-B14F-4D97-AF65-F5344CB8AC3E}">
        <p14:creationId xmlns:p14="http://schemas.microsoft.com/office/powerpoint/2010/main" val="3823602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D32B7D0F-DFC8-40C7-869A-116C53337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hu-HU" dirty="0"/>
              <a:t>A bemeneti feltételek (</a:t>
            </a:r>
            <a:r>
              <a:rPr lang="hu-HU" b="1" dirty="0">
                <a:solidFill>
                  <a:srgbClr val="A5C5DE"/>
                </a:solidFill>
              </a:rPr>
              <a:t>okok</a:t>
            </a:r>
            <a:r>
              <a:rPr lang="hu-HU" dirty="0"/>
              <a:t>) ebben az esetben:</a:t>
            </a:r>
          </a:p>
          <a:p>
            <a:pPr lvl="1"/>
            <a:r>
              <a:rPr lang="hu-HU" dirty="0"/>
              <a:t>Van-e pont pontgyűjtő kártya?</a:t>
            </a:r>
          </a:p>
          <a:p>
            <a:pPr lvl="1"/>
            <a:r>
              <a:rPr lang="hu-HU" dirty="0"/>
              <a:t>Kéri-e a kártyatulajdonos a kedvezményt?</a:t>
            </a:r>
          </a:p>
          <a:p>
            <a:pPr lvl="1"/>
            <a:r>
              <a:rPr lang="hu-HU" dirty="0"/>
              <a:t>50.000 Ft felett van-e a vásárlás összege?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hu-HU" dirty="0"/>
              <a:t>A kimeneti feltételek (</a:t>
            </a:r>
            <a:r>
              <a:rPr lang="hu-HU" b="1" dirty="0">
                <a:solidFill>
                  <a:srgbClr val="A5C5DE"/>
                </a:solidFill>
              </a:rPr>
              <a:t>hatások</a:t>
            </a:r>
            <a:r>
              <a:rPr lang="hu-HU" dirty="0"/>
              <a:t>):</a:t>
            </a:r>
          </a:p>
          <a:p>
            <a:pPr lvl="1"/>
            <a:r>
              <a:rPr lang="hu-HU" dirty="0"/>
              <a:t>Nincs kedvezmény</a:t>
            </a:r>
          </a:p>
          <a:p>
            <a:pPr lvl="1"/>
            <a:r>
              <a:rPr lang="hu-HU" dirty="0"/>
              <a:t>Kedvezmény jóváírása</a:t>
            </a:r>
          </a:p>
          <a:p>
            <a:pPr lvl="1"/>
            <a:r>
              <a:rPr lang="hu-HU" dirty="0"/>
              <a:t>Pontok jóváírása</a:t>
            </a:r>
          </a:p>
        </p:txBody>
      </p:sp>
    </p:spTree>
    <p:extLst>
      <p:ext uri="{BB962C8B-B14F-4D97-AF65-F5344CB8AC3E}">
        <p14:creationId xmlns:p14="http://schemas.microsoft.com/office/powerpoint/2010/main" val="316293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438374-0056-45F8-B993-46E4779CC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901"/>
            <a:ext cx="10515600" cy="1601788"/>
          </a:xfrm>
        </p:spPr>
        <p:txBody>
          <a:bodyPr/>
          <a:lstStyle/>
          <a:p>
            <a:r>
              <a:rPr lang="hu-HU" dirty="0"/>
              <a:t>Példa – Döntési tábla</a:t>
            </a:r>
          </a:p>
        </p:txBody>
      </p:sp>
      <p:graphicFrame>
        <p:nvGraphicFramePr>
          <p:cNvPr id="4" name="Táblázat 4">
            <a:extLst>
              <a:ext uri="{FF2B5EF4-FFF2-40B4-BE49-F238E27FC236}">
                <a16:creationId xmlns:a16="http://schemas.microsoft.com/office/drawing/2014/main" id="{9429C926-ECCF-4033-8D0A-8D3D8D15A5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0256870"/>
              </p:ext>
            </p:extLst>
          </p:nvPr>
        </p:nvGraphicFramePr>
        <p:xfrm>
          <a:off x="2422233" y="1385888"/>
          <a:ext cx="6902350" cy="2775396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483410">
                  <a:extLst>
                    <a:ext uri="{9D8B030D-6E8A-4147-A177-3AD203B41FA5}">
                      <a16:colId xmlns:a16="http://schemas.microsoft.com/office/drawing/2014/main" val="2611542476"/>
                    </a:ext>
                  </a:extLst>
                </a:gridCol>
                <a:gridCol w="2857412">
                  <a:extLst>
                    <a:ext uri="{9D8B030D-6E8A-4147-A177-3AD203B41FA5}">
                      <a16:colId xmlns:a16="http://schemas.microsoft.com/office/drawing/2014/main" val="1808371120"/>
                    </a:ext>
                  </a:extLst>
                </a:gridCol>
                <a:gridCol w="445191">
                  <a:extLst>
                    <a:ext uri="{9D8B030D-6E8A-4147-A177-3AD203B41FA5}">
                      <a16:colId xmlns:a16="http://schemas.microsoft.com/office/drawing/2014/main" val="4216804138"/>
                    </a:ext>
                  </a:extLst>
                </a:gridCol>
                <a:gridCol w="445191">
                  <a:extLst>
                    <a:ext uri="{9D8B030D-6E8A-4147-A177-3AD203B41FA5}">
                      <a16:colId xmlns:a16="http://schemas.microsoft.com/office/drawing/2014/main" val="4127565515"/>
                    </a:ext>
                  </a:extLst>
                </a:gridCol>
                <a:gridCol w="445191">
                  <a:extLst>
                    <a:ext uri="{9D8B030D-6E8A-4147-A177-3AD203B41FA5}">
                      <a16:colId xmlns:a16="http://schemas.microsoft.com/office/drawing/2014/main" val="3941233731"/>
                    </a:ext>
                  </a:extLst>
                </a:gridCol>
                <a:gridCol w="445191">
                  <a:extLst>
                    <a:ext uri="{9D8B030D-6E8A-4147-A177-3AD203B41FA5}">
                      <a16:colId xmlns:a16="http://schemas.microsoft.com/office/drawing/2014/main" val="2128888652"/>
                    </a:ext>
                  </a:extLst>
                </a:gridCol>
                <a:gridCol w="445191">
                  <a:extLst>
                    <a:ext uri="{9D8B030D-6E8A-4147-A177-3AD203B41FA5}">
                      <a16:colId xmlns:a16="http://schemas.microsoft.com/office/drawing/2014/main" val="3987292320"/>
                    </a:ext>
                  </a:extLst>
                </a:gridCol>
                <a:gridCol w="445191">
                  <a:extLst>
                    <a:ext uri="{9D8B030D-6E8A-4147-A177-3AD203B41FA5}">
                      <a16:colId xmlns:a16="http://schemas.microsoft.com/office/drawing/2014/main" val="3970489915"/>
                    </a:ext>
                  </a:extLst>
                </a:gridCol>
                <a:gridCol w="445191">
                  <a:extLst>
                    <a:ext uri="{9D8B030D-6E8A-4147-A177-3AD203B41FA5}">
                      <a16:colId xmlns:a16="http://schemas.microsoft.com/office/drawing/2014/main" val="1963350492"/>
                    </a:ext>
                  </a:extLst>
                </a:gridCol>
                <a:gridCol w="445191">
                  <a:extLst>
                    <a:ext uri="{9D8B030D-6E8A-4147-A177-3AD203B41FA5}">
                      <a16:colId xmlns:a16="http://schemas.microsoft.com/office/drawing/2014/main" val="1553578039"/>
                    </a:ext>
                  </a:extLst>
                </a:gridCol>
              </a:tblGrid>
              <a:tr h="493840">
                <a:tc>
                  <a:txBody>
                    <a:bodyPr/>
                    <a:lstStyle/>
                    <a:p>
                      <a:endParaRPr lang="hu-HU" b="1" dirty="0">
                        <a:solidFill>
                          <a:srgbClr val="A5C5DE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hu-HU" b="1" dirty="0">
                        <a:solidFill>
                          <a:srgbClr val="A5C5DE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9770502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endParaRPr lang="hu-HU" b="1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Okok: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4883114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>
                          <a:solidFill>
                            <a:srgbClr val="A5C5DE"/>
                          </a:solidFill>
                          <a:effectLst/>
                        </a:rPr>
                        <a:t>O1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>
                          <a:solidFill>
                            <a:srgbClr val="A5C5DE"/>
                          </a:solidFill>
                          <a:effectLst/>
                        </a:rPr>
                        <a:t>Van-e pontgyűjtő kártya?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0373962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>
                          <a:solidFill>
                            <a:srgbClr val="A5C5DE"/>
                          </a:solidFill>
                          <a:effectLst/>
                        </a:rPr>
                        <a:t>O2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rgbClr val="A5C5DE"/>
                          </a:solidFill>
                          <a:effectLst/>
                        </a:rPr>
                        <a:t>Kéri-e a kártyatulajdonos a kedvezményt?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8633892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>
                          <a:solidFill>
                            <a:srgbClr val="A5C5DE"/>
                          </a:solidFill>
                          <a:effectLst/>
                        </a:rPr>
                        <a:t>O3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50.000 Ft felett van-e a vásárlás összege?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6272756"/>
                  </a:ext>
                </a:extLst>
              </a:tr>
            </a:tbl>
          </a:graphicData>
        </a:graphic>
      </p:graphicFrame>
      <p:sp>
        <p:nvSpPr>
          <p:cNvPr id="3" name="Téglalap 2">
            <a:extLst>
              <a:ext uri="{FF2B5EF4-FFF2-40B4-BE49-F238E27FC236}">
                <a16:creationId xmlns:a16="http://schemas.microsoft.com/office/drawing/2014/main" id="{5933BBD9-26E7-4A04-90C5-0C3B2091954B}"/>
              </a:ext>
            </a:extLst>
          </p:cNvPr>
          <p:cNvSpPr/>
          <p:nvPr/>
        </p:nvSpPr>
        <p:spPr>
          <a:xfrm>
            <a:off x="5873408" y="3821229"/>
            <a:ext cx="1538437" cy="5775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F7DE8EE7-6F5E-421F-BBC9-38C53FE047F2}"/>
              </a:ext>
            </a:extLst>
          </p:cNvPr>
          <p:cNvSpPr/>
          <p:nvPr/>
        </p:nvSpPr>
        <p:spPr>
          <a:xfrm>
            <a:off x="7690979" y="3184357"/>
            <a:ext cx="1538437" cy="5775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7C2A291E-246A-4201-A967-1C952DBF0AD7}"/>
              </a:ext>
            </a:extLst>
          </p:cNvPr>
          <p:cNvSpPr/>
          <p:nvPr/>
        </p:nvSpPr>
        <p:spPr>
          <a:xfrm rot="4461488">
            <a:off x="5872813" y="2876845"/>
            <a:ext cx="1097356" cy="6848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FCB7D6AC-B0F4-4D84-B458-E3BAA5D168A9}"/>
              </a:ext>
            </a:extLst>
          </p:cNvPr>
          <p:cNvSpPr/>
          <p:nvPr/>
        </p:nvSpPr>
        <p:spPr>
          <a:xfrm rot="4461488">
            <a:off x="6838402" y="2910519"/>
            <a:ext cx="1097356" cy="6092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762820AC-901A-4A74-BEBD-F7CD351B4ABF}"/>
              </a:ext>
            </a:extLst>
          </p:cNvPr>
          <p:cNvSpPr/>
          <p:nvPr/>
        </p:nvSpPr>
        <p:spPr>
          <a:xfrm rot="4886960">
            <a:off x="7758312" y="3221346"/>
            <a:ext cx="1730506" cy="7021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B61504B1-8C05-48E8-A2D7-442861043CF1}"/>
              </a:ext>
            </a:extLst>
          </p:cNvPr>
          <p:cNvSpPr/>
          <p:nvPr/>
        </p:nvSpPr>
        <p:spPr>
          <a:xfrm rot="4886960">
            <a:off x="8273809" y="3221348"/>
            <a:ext cx="1730506" cy="7021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80863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438374-0056-45F8-B993-46E4779CC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901"/>
            <a:ext cx="10515600" cy="1601788"/>
          </a:xfrm>
        </p:spPr>
        <p:txBody>
          <a:bodyPr/>
          <a:lstStyle/>
          <a:p>
            <a:r>
              <a:rPr lang="hu-HU" dirty="0"/>
              <a:t>Példa – Döntési tábla</a:t>
            </a:r>
          </a:p>
        </p:txBody>
      </p:sp>
      <p:graphicFrame>
        <p:nvGraphicFramePr>
          <p:cNvPr id="4" name="Táblázat 4">
            <a:extLst>
              <a:ext uri="{FF2B5EF4-FFF2-40B4-BE49-F238E27FC236}">
                <a16:creationId xmlns:a16="http://schemas.microsoft.com/office/drawing/2014/main" id="{9429C926-ECCF-4033-8D0A-8D3D8D15A5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6463698"/>
              </p:ext>
            </p:extLst>
          </p:nvPr>
        </p:nvGraphicFramePr>
        <p:xfrm>
          <a:off x="2422233" y="1385888"/>
          <a:ext cx="7347533" cy="2496632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693511">
                  <a:extLst>
                    <a:ext uri="{9D8B030D-6E8A-4147-A177-3AD203B41FA5}">
                      <a16:colId xmlns:a16="http://schemas.microsoft.com/office/drawing/2014/main" val="2611542476"/>
                    </a:ext>
                  </a:extLst>
                </a:gridCol>
                <a:gridCol w="4099306">
                  <a:extLst>
                    <a:ext uri="{9D8B030D-6E8A-4147-A177-3AD203B41FA5}">
                      <a16:colId xmlns:a16="http://schemas.microsoft.com/office/drawing/2014/main" val="1808371120"/>
                    </a:ext>
                  </a:extLst>
                </a:gridCol>
                <a:gridCol w="638679">
                  <a:extLst>
                    <a:ext uri="{9D8B030D-6E8A-4147-A177-3AD203B41FA5}">
                      <a16:colId xmlns:a16="http://schemas.microsoft.com/office/drawing/2014/main" val="4216804138"/>
                    </a:ext>
                  </a:extLst>
                </a:gridCol>
                <a:gridCol w="638679">
                  <a:extLst>
                    <a:ext uri="{9D8B030D-6E8A-4147-A177-3AD203B41FA5}">
                      <a16:colId xmlns:a16="http://schemas.microsoft.com/office/drawing/2014/main" val="4127565515"/>
                    </a:ext>
                  </a:extLst>
                </a:gridCol>
                <a:gridCol w="638679">
                  <a:extLst>
                    <a:ext uri="{9D8B030D-6E8A-4147-A177-3AD203B41FA5}">
                      <a16:colId xmlns:a16="http://schemas.microsoft.com/office/drawing/2014/main" val="3941233731"/>
                    </a:ext>
                  </a:extLst>
                </a:gridCol>
                <a:gridCol w="638679">
                  <a:extLst>
                    <a:ext uri="{9D8B030D-6E8A-4147-A177-3AD203B41FA5}">
                      <a16:colId xmlns:a16="http://schemas.microsoft.com/office/drawing/2014/main" val="2128888652"/>
                    </a:ext>
                  </a:extLst>
                </a:gridCol>
              </a:tblGrid>
              <a:tr h="493840">
                <a:tc>
                  <a:txBody>
                    <a:bodyPr/>
                    <a:lstStyle/>
                    <a:p>
                      <a:endParaRPr lang="hu-HU" b="1" dirty="0">
                        <a:solidFill>
                          <a:srgbClr val="A5C5DE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hu-HU" b="1" dirty="0">
                        <a:solidFill>
                          <a:srgbClr val="A5C5DE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9770502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endParaRPr lang="hu-HU" b="1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Okok: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4883114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>
                          <a:solidFill>
                            <a:srgbClr val="A5C5DE"/>
                          </a:solidFill>
                          <a:effectLst/>
                        </a:rPr>
                        <a:t>O1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>
                          <a:solidFill>
                            <a:srgbClr val="A5C5DE"/>
                          </a:solidFill>
                          <a:effectLst/>
                        </a:rPr>
                        <a:t>Van-e pontgyűjtő kártya?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0373962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>
                          <a:solidFill>
                            <a:srgbClr val="A5C5DE"/>
                          </a:solidFill>
                          <a:effectLst/>
                        </a:rPr>
                        <a:t>O2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>
                          <a:solidFill>
                            <a:srgbClr val="A5C5DE"/>
                          </a:solidFill>
                          <a:effectLst/>
                        </a:rPr>
                        <a:t>Kéri-e a kártyatulajdonos a kedvezményt?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8633892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>
                          <a:solidFill>
                            <a:srgbClr val="A5C5DE"/>
                          </a:solidFill>
                          <a:effectLst/>
                        </a:rPr>
                        <a:t>O3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50.000 Ft felett van-e a vásárlás összege?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62727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456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438374-0056-45F8-B993-46E4779CC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901"/>
            <a:ext cx="10515600" cy="1601788"/>
          </a:xfrm>
        </p:spPr>
        <p:txBody>
          <a:bodyPr/>
          <a:lstStyle/>
          <a:p>
            <a:r>
              <a:rPr lang="hu-HU" dirty="0"/>
              <a:t>Példa – Döntési tábla</a:t>
            </a:r>
          </a:p>
        </p:txBody>
      </p:sp>
      <p:graphicFrame>
        <p:nvGraphicFramePr>
          <p:cNvPr id="4" name="Táblázat 4">
            <a:extLst>
              <a:ext uri="{FF2B5EF4-FFF2-40B4-BE49-F238E27FC236}">
                <a16:creationId xmlns:a16="http://schemas.microsoft.com/office/drawing/2014/main" id="{9429C926-ECCF-4033-8D0A-8D3D8D15A52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422233" y="1385888"/>
          <a:ext cx="7347533" cy="4499424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693511">
                  <a:extLst>
                    <a:ext uri="{9D8B030D-6E8A-4147-A177-3AD203B41FA5}">
                      <a16:colId xmlns:a16="http://schemas.microsoft.com/office/drawing/2014/main" val="2611542476"/>
                    </a:ext>
                  </a:extLst>
                </a:gridCol>
                <a:gridCol w="4099306">
                  <a:extLst>
                    <a:ext uri="{9D8B030D-6E8A-4147-A177-3AD203B41FA5}">
                      <a16:colId xmlns:a16="http://schemas.microsoft.com/office/drawing/2014/main" val="1808371120"/>
                    </a:ext>
                  </a:extLst>
                </a:gridCol>
                <a:gridCol w="638679">
                  <a:extLst>
                    <a:ext uri="{9D8B030D-6E8A-4147-A177-3AD203B41FA5}">
                      <a16:colId xmlns:a16="http://schemas.microsoft.com/office/drawing/2014/main" val="4216804138"/>
                    </a:ext>
                  </a:extLst>
                </a:gridCol>
                <a:gridCol w="638679">
                  <a:extLst>
                    <a:ext uri="{9D8B030D-6E8A-4147-A177-3AD203B41FA5}">
                      <a16:colId xmlns:a16="http://schemas.microsoft.com/office/drawing/2014/main" val="4127565515"/>
                    </a:ext>
                  </a:extLst>
                </a:gridCol>
                <a:gridCol w="638679">
                  <a:extLst>
                    <a:ext uri="{9D8B030D-6E8A-4147-A177-3AD203B41FA5}">
                      <a16:colId xmlns:a16="http://schemas.microsoft.com/office/drawing/2014/main" val="3941233731"/>
                    </a:ext>
                  </a:extLst>
                </a:gridCol>
                <a:gridCol w="638679">
                  <a:extLst>
                    <a:ext uri="{9D8B030D-6E8A-4147-A177-3AD203B41FA5}">
                      <a16:colId xmlns:a16="http://schemas.microsoft.com/office/drawing/2014/main" val="2128888652"/>
                    </a:ext>
                  </a:extLst>
                </a:gridCol>
              </a:tblGrid>
              <a:tr h="493840">
                <a:tc>
                  <a:txBody>
                    <a:bodyPr/>
                    <a:lstStyle/>
                    <a:p>
                      <a:endParaRPr lang="hu-HU" b="1" dirty="0">
                        <a:solidFill>
                          <a:srgbClr val="A5C5DE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hu-HU" b="1" dirty="0">
                        <a:solidFill>
                          <a:srgbClr val="A5C5DE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T4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9770502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endParaRPr lang="hu-HU" b="1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Okok: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4883114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>
                          <a:solidFill>
                            <a:srgbClr val="A5C5DE"/>
                          </a:solidFill>
                          <a:effectLst/>
                        </a:rPr>
                        <a:t>O1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>
                          <a:solidFill>
                            <a:srgbClr val="A5C5DE"/>
                          </a:solidFill>
                          <a:effectLst/>
                        </a:rPr>
                        <a:t>Van-e pontgyűjtő kártya?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0373962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>
                          <a:solidFill>
                            <a:srgbClr val="A5C5DE"/>
                          </a:solidFill>
                          <a:effectLst/>
                        </a:rPr>
                        <a:t>O2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>
                          <a:solidFill>
                            <a:srgbClr val="A5C5DE"/>
                          </a:solidFill>
                          <a:effectLst/>
                        </a:rPr>
                        <a:t>Kéri-e a kártyatulajdonos a kedvezményt?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8633892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>
                          <a:solidFill>
                            <a:srgbClr val="A5C5DE"/>
                          </a:solidFill>
                          <a:effectLst/>
                        </a:rPr>
                        <a:t>O3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50.000 Ft felett van-e a vásárlás összege?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6272756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endParaRPr lang="hu-HU" b="1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Hatások: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 dirty="0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u-HU">
                        <a:solidFill>
                          <a:srgbClr val="A5C5DE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1132902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>
                          <a:solidFill>
                            <a:srgbClr val="A5C5DE"/>
                          </a:solidFill>
                          <a:effectLst/>
                        </a:rPr>
                        <a:t>H1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>
                          <a:solidFill>
                            <a:srgbClr val="A5C5DE"/>
                          </a:solidFill>
                          <a:effectLst/>
                        </a:rPr>
                        <a:t>Nincs kedvezmény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4916266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>
                          <a:solidFill>
                            <a:srgbClr val="A5C5DE"/>
                          </a:solidFill>
                          <a:effectLst/>
                        </a:rPr>
                        <a:t>H2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>
                          <a:solidFill>
                            <a:srgbClr val="A5C5DE"/>
                          </a:solidFill>
                          <a:effectLst/>
                        </a:rPr>
                        <a:t>Kedvezmény jóváírása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5995077"/>
                  </a:ext>
                </a:extLst>
              </a:tr>
              <a:tr h="500698"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rgbClr val="A5C5DE"/>
                          </a:solidFill>
                          <a:effectLst/>
                        </a:rPr>
                        <a:t>H3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Pontok jóváírása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  <a:effectLst/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>
                          <a:solidFill>
                            <a:srgbClr val="A5C5DE"/>
                          </a:solidFill>
                        </a:rPr>
                        <a:t>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6587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1434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338D5A7-D3A5-4008-9C6D-124184F87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Véletlenszerű adatok generálása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63D2FA-DA80-4465-83B5-04969CD2B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hu-HU" dirty="0"/>
              <a:t>Kis erőforrás igény.</a:t>
            </a:r>
          </a:p>
          <a:p>
            <a:r>
              <a:rPr lang="hu-HU" dirty="0"/>
              <a:t>Könnyen automatizálható.</a:t>
            </a:r>
          </a:p>
          <a:p>
            <a:r>
              <a:rPr lang="hu-HU" dirty="0"/>
              <a:t> Nagytömegű adattal tesztelhető a modul/rendszer.</a:t>
            </a:r>
          </a:p>
          <a:p>
            <a:r>
              <a:rPr lang="hu-HU" dirty="0"/>
              <a:t>„Vak tyúk is talál szemet”</a:t>
            </a:r>
          </a:p>
          <a:p>
            <a:r>
              <a:rPr lang="hu-HU" dirty="0"/>
              <a:t>„</a:t>
            </a:r>
            <a:r>
              <a:rPr lang="hu-HU" dirty="0" err="1"/>
              <a:t>monkey</a:t>
            </a:r>
            <a:r>
              <a:rPr lang="hu-HU" dirty="0"/>
              <a:t> test”</a:t>
            </a:r>
          </a:p>
          <a:p>
            <a:r>
              <a:rPr lang="hu-HU" dirty="0"/>
              <a:t>Terhelési teszt</a:t>
            </a:r>
            <a:endParaRPr lang="hu-HU" dirty="0">
              <a:effectLst/>
              <a:hlinkClick r:id="rId3"/>
            </a:endParaRPr>
          </a:p>
          <a:p>
            <a:endParaRPr lang="hu-HU" dirty="0"/>
          </a:p>
        </p:txBody>
      </p:sp>
      <p:pic>
        <p:nvPicPr>
          <p:cNvPr id="5" name="Kép 4" descr="A képen macska látható&#10;&#10;Automatikusan generált leírás">
            <a:extLst>
              <a:ext uri="{FF2B5EF4-FFF2-40B4-BE49-F238E27FC236}">
                <a16:creationId xmlns:a16="http://schemas.microsoft.com/office/drawing/2014/main" id="{655F7C8F-C93A-40A5-96C4-548A81FB2F8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8" r="23068"/>
          <a:stretch/>
        </p:blipFill>
        <p:spPr>
          <a:xfrm>
            <a:off x="6413500" y="1690688"/>
            <a:ext cx="5132232" cy="421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91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9C7015-F2A9-4BA3-ABAD-73FF36539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Használati</a:t>
            </a:r>
            <a:r>
              <a:rPr lang="en-US" b="1" dirty="0"/>
              <a:t> </a:t>
            </a:r>
            <a:r>
              <a:rPr lang="en-US" b="1" dirty="0" err="1"/>
              <a:t>eset</a:t>
            </a:r>
            <a:r>
              <a:rPr lang="en-US" b="1" dirty="0"/>
              <a:t> (use case) </a:t>
            </a:r>
            <a:r>
              <a:rPr lang="en-US" b="1" dirty="0" err="1"/>
              <a:t>tesztelés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ABDE00B-ACFA-41B6-88DC-C213F944D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500"/>
            <a:ext cx="5257800" cy="5143500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lnSpc>
                <a:spcPct val="200000"/>
              </a:lnSpc>
              <a:buAutoNum type="arabicPeriod"/>
              <a:tabLst>
                <a:tab pos="1435100" algn="l"/>
              </a:tabLst>
            </a:pPr>
            <a:r>
              <a:rPr lang="hu-HU" dirty="0" err="1"/>
              <a:t>User</a:t>
            </a:r>
            <a:r>
              <a:rPr lang="hu-HU" dirty="0"/>
              <a:t>: Behelyezi a kártyát</a:t>
            </a:r>
          </a:p>
          <a:p>
            <a:pPr marL="514350" indent="-514350">
              <a:lnSpc>
                <a:spcPct val="200000"/>
              </a:lnSpc>
              <a:buAutoNum type="arabicPeriod"/>
              <a:tabLst>
                <a:tab pos="1435100" algn="l"/>
              </a:tabLst>
            </a:pPr>
            <a:r>
              <a:rPr lang="hu-HU" dirty="0"/>
              <a:t>System: Érvényes a kártya?</a:t>
            </a:r>
          </a:p>
          <a:p>
            <a:pPr marL="514350" indent="-514350">
              <a:lnSpc>
                <a:spcPct val="200000"/>
              </a:lnSpc>
              <a:buAutoNum type="arabicPeriod"/>
              <a:tabLst>
                <a:tab pos="1435100" algn="l"/>
              </a:tabLst>
            </a:pPr>
            <a:r>
              <a:rPr lang="hu-HU" dirty="0"/>
              <a:t>S: PIN kódot kér</a:t>
            </a:r>
          </a:p>
          <a:p>
            <a:pPr marL="514350" indent="-514350">
              <a:lnSpc>
                <a:spcPct val="200000"/>
              </a:lnSpc>
              <a:buAutoNum type="arabicPeriod"/>
              <a:tabLst>
                <a:tab pos="1435100" algn="l"/>
              </a:tabLst>
            </a:pPr>
            <a:r>
              <a:rPr lang="hu-HU" dirty="0"/>
              <a:t>U: Beírja a PIN-t</a:t>
            </a:r>
          </a:p>
          <a:p>
            <a:pPr marL="514350" indent="-514350">
              <a:lnSpc>
                <a:spcPct val="200000"/>
              </a:lnSpc>
              <a:buAutoNum type="arabicPeriod"/>
              <a:tabLst>
                <a:tab pos="1435100" algn="l"/>
              </a:tabLst>
            </a:pPr>
            <a:r>
              <a:rPr lang="hu-HU" dirty="0"/>
              <a:t>S: Érvényes a PIN?</a:t>
            </a:r>
          </a:p>
          <a:p>
            <a:pPr marL="514350" indent="-514350">
              <a:lnSpc>
                <a:spcPct val="200000"/>
              </a:lnSpc>
              <a:buAutoNum type="arabicPeriod"/>
              <a:tabLst>
                <a:tab pos="1435100" algn="l"/>
              </a:tabLst>
            </a:pPr>
            <a:r>
              <a:rPr lang="hu-HU" dirty="0"/>
              <a:t>S: Engedélyezi a belépést</a:t>
            </a:r>
          </a:p>
        </p:txBody>
      </p:sp>
      <p:grpSp>
        <p:nvGrpSpPr>
          <p:cNvPr id="26" name="Csoportba foglalás 25">
            <a:extLst>
              <a:ext uri="{FF2B5EF4-FFF2-40B4-BE49-F238E27FC236}">
                <a16:creationId xmlns:a16="http://schemas.microsoft.com/office/drawing/2014/main" id="{0D187E2B-D853-47D9-9F30-D0693B6A9FA2}"/>
              </a:ext>
            </a:extLst>
          </p:cNvPr>
          <p:cNvGrpSpPr/>
          <p:nvPr/>
        </p:nvGrpSpPr>
        <p:grpSpPr>
          <a:xfrm>
            <a:off x="5422900" y="2559734"/>
            <a:ext cx="5257800" cy="646331"/>
            <a:chOff x="5422900" y="2559734"/>
            <a:chExt cx="5257800" cy="646331"/>
          </a:xfrm>
        </p:grpSpPr>
        <p:cxnSp>
          <p:nvCxnSpPr>
            <p:cNvPr id="5" name="Egyenes összekötő nyíllal 4">
              <a:extLst>
                <a:ext uri="{FF2B5EF4-FFF2-40B4-BE49-F238E27FC236}">
                  <a16:creationId xmlns:a16="http://schemas.microsoft.com/office/drawing/2014/main" id="{9DE221D6-27AC-4E09-9570-A1C56D17AD6E}"/>
                </a:ext>
              </a:extLst>
            </p:cNvPr>
            <p:cNvCxnSpPr/>
            <p:nvPr/>
          </p:nvCxnSpPr>
          <p:spPr>
            <a:xfrm>
              <a:off x="5422900" y="2882900"/>
              <a:ext cx="1143000" cy="0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Szövegdoboz 5">
              <a:extLst>
                <a:ext uri="{FF2B5EF4-FFF2-40B4-BE49-F238E27FC236}">
                  <a16:creationId xmlns:a16="http://schemas.microsoft.com/office/drawing/2014/main" id="{DF819463-456C-465A-A458-57C58ADB2A4A}"/>
                </a:ext>
              </a:extLst>
            </p:cNvPr>
            <p:cNvSpPr txBox="1"/>
            <p:nvPr/>
          </p:nvSpPr>
          <p:spPr>
            <a:xfrm>
              <a:off x="6853690" y="2559734"/>
              <a:ext cx="38270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dirty="0">
                  <a:solidFill>
                    <a:srgbClr val="A5C5DE"/>
                  </a:solidFill>
                </a:rPr>
                <a:t>A kártya érvénytelen.</a:t>
              </a:r>
            </a:p>
            <a:p>
              <a:r>
                <a:rPr lang="hu-HU" dirty="0">
                  <a:solidFill>
                    <a:srgbClr val="A5C5DE"/>
                  </a:solidFill>
                </a:rPr>
                <a:t>S: Üzenet kiírása, kártya visszautasítása</a:t>
              </a:r>
            </a:p>
          </p:txBody>
        </p:sp>
      </p:grpSp>
      <p:grpSp>
        <p:nvGrpSpPr>
          <p:cNvPr id="27" name="Csoportba foglalás 26">
            <a:extLst>
              <a:ext uri="{FF2B5EF4-FFF2-40B4-BE49-F238E27FC236}">
                <a16:creationId xmlns:a16="http://schemas.microsoft.com/office/drawing/2014/main" id="{FFE99D3E-67D0-477E-8881-60A694051532}"/>
              </a:ext>
            </a:extLst>
          </p:cNvPr>
          <p:cNvGrpSpPr/>
          <p:nvPr/>
        </p:nvGrpSpPr>
        <p:grpSpPr>
          <a:xfrm>
            <a:off x="4152900" y="5064809"/>
            <a:ext cx="5879777" cy="646331"/>
            <a:chOff x="4152900" y="5064809"/>
            <a:chExt cx="5879777" cy="646331"/>
          </a:xfrm>
        </p:grpSpPr>
        <p:cxnSp>
          <p:nvCxnSpPr>
            <p:cNvPr id="12" name="Egyenes összekötő nyíllal 11">
              <a:extLst>
                <a:ext uri="{FF2B5EF4-FFF2-40B4-BE49-F238E27FC236}">
                  <a16:creationId xmlns:a16="http://schemas.microsoft.com/office/drawing/2014/main" id="{5363109E-77F2-4ADD-ACDC-56E56A0B0F59}"/>
                </a:ext>
              </a:extLst>
            </p:cNvPr>
            <p:cNvCxnSpPr>
              <a:cxnSpLocks/>
            </p:cNvCxnSpPr>
            <p:nvPr/>
          </p:nvCxnSpPr>
          <p:spPr>
            <a:xfrm>
              <a:off x="4152900" y="5473700"/>
              <a:ext cx="2552700" cy="0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Szövegdoboz 19">
              <a:extLst>
                <a:ext uri="{FF2B5EF4-FFF2-40B4-BE49-F238E27FC236}">
                  <a16:creationId xmlns:a16="http://schemas.microsoft.com/office/drawing/2014/main" id="{94630408-1808-48BE-86DC-2595BE7C7357}"/>
                </a:ext>
              </a:extLst>
            </p:cNvPr>
            <p:cNvSpPr txBox="1"/>
            <p:nvPr/>
          </p:nvSpPr>
          <p:spPr>
            <a:xfrm>
              <a:off x="6743700" y="5064809"/>
              <a:ext cx="32889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dirty="0">
                  <a:solidFill>
                    <a:srgbClr val="A5C5DE"/>
                  </a:solidFill>
                </a:rPr>
                <a:t>Elrontott PIN</a:t>
              </a:r>
            </a:p>
            <a:p>
              <a:r>
                <a:rPr lang="hu-HU" dirty="0">
                  <a:solidFill>
                    <a:srgbClr val="A5C5DE"/>
                  </a:solidFill>
                </a:rPr>
                <a:t>S: Üzenet kiírása, PIN újra kérése.</a:t>
              </a:r>
            </a:p>
          </p:txBody>
        </p:sp>
      </p:grpSp>
      <p:grpSp>
        <p:nvGrpSpPr>
          <p:cNvPr id="28" name="Csoportba foglalás 27">
            <a:extLst>
              <a:ext uri="{FF2B5EF4-FFF2-40B4-BE49-F238E27FC236}">
                <a16:creationId xmlns:a16="http://schemas.microsoft.com/office/drawing/2014/main" id="{C334C1EA-9324-4BD7-8BDC-4C69942F3B59}"/>
              </a:ext>
            </a:extLst>
          </p:cNvPr>
          <p:cNvGrpSpPr/>
          <p:nvPr/>
        </p:nvGrpSpPr>
        <p:grpSpPr>
          <a:xfrm>
            <a:off x="5562600" y="5473700"/>
            <a:ext cx="4536814" cy="1072465"/>
            <a:chOff x="5562600" y="5473700"/>
            <a:chExt cx="4536814" cy="1072465"/>
          </a:xfrm>
        </p:grpSpPr>
        <p:grpSp>
          <p:nvGrpSpPr>
            <p:cNvPr id="18" name="Csoportba foglalás 17">
              <a:extLst>
                <a:ext uri="{FF2B5EF4-FFF2-40B4-BE49-F238E27FC236}">
                  <a16:creationId xmlns:a16="http://schemas.microsoft.com/office/drawing/2014/main" id="{90F641DD-039B-40C1-B540-592B7C6542AF}"/>
                </a:ext>
              </a:extLst>
            </p:cNvPr>
            <p:cNvGrpSpPr/>
            <p:nvPr/>
          </p:nvGrpSpPr>
          <p:grpSpPr>
            <a:xfrm>
              <a:off x="5562600" y="5473700"/>
              <a:ext cx="1143000" cy="749300"/>
              <a:chOff x="5562600" y="5473700"/>
              <a:chExt cx="1143000" cy="749300"/>
            </a:xfrm>
          </p:grpSpPr>
          <p:cxnSp>
            <p:nvCxnSpPr>
              <p:cNvPr id="15" name="Egyenes összekötő 14">
                <a:extLst>
                  <a:ext uri="{FF2B5EF4-FFF2-40B4-BE49-F238E27FC236}">
                    <a16:creationId xmlns:a16="http://schemas.microsoft.com/office/drawing/2014/main" id="{22F85099-DE0D-4398-BF56-675F6F4188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00700" y="5473700"/>
                <a:ext cx="0" cy="749300"/>
              </a:xfrm>
              <a:prstGeom prst="line">
                <a:avLst/>
              </a:prstGeom>
              <a:ln w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Egyenes összekötő nyíllal 15">
                <a:extLst>
                  <a:ext uri="{FF2B5EF4-FFF2-40B4-BE49-F238E27FC236}">
                    <a16:creationId xmlns:a16="http://schemas.microsoft.com/office/drawing/2014/main" id="{885571BF-3B5E-45D7-840A-DF9D1EBEEF38}"/>
                  </a:ext>
                </a:extLst>
              </p:cNvPr>
              <p:cNvCxnSpPr/>
              <p:nvPr/>
            </p:nvCxnSpPr>
            <p:spPr>
              <a:xfrm>
                <a:off x="5562600" y="6223000"/>
                <a:ext cx="1143000" cy="0"/>
              </a:xfrm>
              <a:prstGeom prst="straightConnector1">
                <a:avLst/>
              </a:prstGeom>
              <a:ln w="635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Szövegdoboz 20">
              <a:extLst>
                <a:ext uri="{FF2B5EF4-FFF2-40B4-BE49-F238E27FC236}">
                  <a16:creationId xmlns:a16="http://schemas.microsoft.com/office/drawing/2014/main" id="{938331D0-50D4-4E3E-A5BC-CD4B7BDDF953}"/>
                </a:ext>
              </a:extLst>
            </p:cNvPr>
            <p:cNvSpPr txBox="1"/>
            <p:nvPr/>
          </p:nvSpPr>
          <p:spPr>
            <a:xfrm>
              <a:off x="6705600" y="5899834"/>
              <a:ext cx="33938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dirty="0">
                  <a:solidFill>
                    <a:srgbClr val="A5C5DE"/>
                  </a:solidFill>
                </a:rPr>
                <a:t>Háromszor elrontott PIN</a:t>
              </a:r>
            </a:p>
            <a:p>
              <a:r>
                <a:rPr lang="hu-HU" dirty="0">
                  <a:solidFill>
                    <a:srgbClr val="A5C5DE"/>
                  </a:solidFill>
                </a:rPr>
                <a:t>S: Üzenet kiírása, kártya elnyelése.</a:t>
              </a:r>
            </a:p>
          </p:txBody>
        </p:sp>
      </p:grpSp>
      <p:cxnSp>
        <p:nvCxnSpPr>
          <p:cNvPr id="22" name="Egyenes összekötő nyíllal 21">
            <a:extLst>
              <a:ext uri="{FF2B5EF4-FFF2-40B4-BE49-F238E27FC236}">
                <a16:creationId xmlns:a16="http://schemas.microsoft.com/office/drawing/2014/main" id="{A729A434-0D81-4BA0-8766-AFEB8B241BC1}"/>
              </a:ext>
            </a:extLst>
          </p:cNvPr>
          <p:cNvCxnSpPr>
            <a:cxnSpLocks/>
          </p:cNvCxnSpPr>
          <p:nvPr/>
        </p:nvCxnSpPr>
        <p:spPr>
          <a:xfrm flipH="1" flipV="1">
            <a:off x="3714750" y="3752850"/>
            <a:ext cx="2990850" cy="138112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626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1443</TotalTime>
  <Words>1210</Words>
  <Application>Microsoft Office PowerPoint</Application>
  <PresentationFormat>Szélesvásznú</PresentationFormat>
  <Paragraphs>199</Paragraphs>
  <Slides>10</Slides>
  <Notes>8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Office-téma</vt:lpstr>
      <vt:lpstr>Szoftvertesztelés IV.</vt:lpstr>
      <vt:lpstr> Ok-hatás analízis (Cause-effect analysis)</vt:lpstr>
      <vt:lpstr> Ok-hatás analízis - Példa</vt:lpstr>
      <vt:lpstr>PowerPoint-bemutató</vt:lpstr>
      <vt:lpstr>Példa – Döntési tábla</vt:lpstr>
      <vt:lpstr>Példa – Döntési tábla</vt:lpstr>
      <vt:lpstr>Példa – Döntési tábla</vt:lpstr>
      <vt:lpstr>Véletlenszerű adatok generálása</vt:lpstr>
      <vt:lpstr>Használati eset (use case) tesztelés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Nemes Tamás</dc:creator>
  <cp:lastModifiedBy>Nemes Tamás</cp:lastModifiedBy>
  <cp:revision>29</cp:revision>
  <dcterms:created xsi:type="dcterms:W3CDTF">2021-02-19T16:02:29Z</dcterms:created>
  <dcterms:modified xsi:type="dcterms:W3CDTF">2021-02-20T16:05:55Z</dcterms:modified>
</cp:coreProperties>
</file>

<file path=docProps/thumbnail.jpeg>
</file>